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8" r:id="rId2"/>
  </p:sldIdLst>
  <p:sldSz cx="9134475" cy="12179300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1"/>
    <a:srgbClr val="3E4651"/>
    <a:srgbClr val="D8DFEF"/>
    <a:srgbClr val="0B0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/>
    <p:restoredTop sz="94640"/>
  </p:normalViewPr>
  <p:slideViewPr>
    <p:cSldViewPr snapToGrid="0">
      <p:cViewPr varScale="1">
        <p:scale>
          <a:sx n="60" d="100"/>
          <a:sy n="60" d="100"/>
        </p:scale>
        <p:origin x="2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47D3A-297A-434F-9249-68FFC72C54CD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19CDF-061F-3F47-9BBC-BA3B8C6E0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1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986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1pPr>
    <a:lvl2pPr marL="434934" algn="l" defTabSz="86986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2pPr>
    <a:lvl3pPr marL="869869" algn="l" defTabSz="86986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3pPr>
    <a:lvl4pPr marL="1304803" algn="l" defTabSz="86986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4pPr>
    <a:lvl5pPr marL="1739737" algn="l" defTabSz="86986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5pPr>
    <a:lvl6pPr marL="2174672" algn="l" defTabSz="86986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6pPr>
    <a:lvl7pPr marL="2609606" algn="l" defTabSz="86986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7pPr>
    <a:lvl8pPr marL="3044541" algn="l" defTabSz="86986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8pPr>
    <a:lvl9pPr marL="3479475" algn="l" defTabSz="86986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19CDF-061F-3F47-9BBC-BA3B8C6E05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8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7879-44BC-E741-94C1-C1282774B2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70B4-B7C7-3342-B668-1CCC836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7879-44BC-E741-94C1-C1282774B2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70B4-B7C7-3342-B668-1CCC836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9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7879-44BC-E741-94C1-C1282774B2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70B4-B7C7-3342-B668-1CCC836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7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7879-44BC-E741-94C1-C1282774B2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70B4-B7C7-3342-B668-1CCC836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0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82000"/>
                  </a:schemeClr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82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82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7879-44BC-E741-94C1-C1282774B2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70B4-B7C7-3342-B668-1CCC836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0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7879-44BC-E741-94C1-C1282774B2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70B4-B7C7-3342-B668-1CCC836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8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7879-44BC-E741-94C1-C1282774B2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70B4-B7C7-3342-B668-1CCC836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4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7879-44BC-E741-94C1-C1282774B2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70B4-B7C7-3342-B668-1CCC836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9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7879-44BC-E741-94C1-C1282774B2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70B4-B7C7-3342-B668-1CCC836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8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7879-44BC-E741-94C1-C1282774B2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70B4-B7C7-3342-B668-1CCC836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0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7879-44BC-E741-94C1-C1282774B2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470B4-B7C7-3342-B668-1CCC836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0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97879-44BC-E741-94C1-C1282774B2E2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9470B4-B7C7-3342-B668-1CCC83641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6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hyperlink" Target="https://www.eduardbocanegra.com/" TargetMode="External"/><Relationship Id="rId9" Type="http://schemas.openxmlformats.org/officeDocument/2006/relationships/image" Target="../media/image4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863E29-DB57-4B89-1038-B5B3443D9753}"/>
              </a:ext>
            </a:extLst>
          </p:cNvPr>
          <p:cNvSpPr/>
          <p:nvPr/>
        </p:nvSpPr>
        <p:spPr>
          <a:xfrm>
            <a:off x="3052723" y="-576470"/>
            <a:ext cx="3019497" cy="13918253"/>
          </a:xfrm>
          <a:prstGeom prst="rect">
            <a:avLst/>
          </a:prstGeom>
          <a:solidFill>
            <a:srgbClr val="01010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71D803E-E6B0-8C12-CC12-9E2AA035B869}"/>
              </a:ext>
            </a:extLst>
          </p:cNvPr>
          <p:cNvSpPr txBox="1">
            <a:spLocks/>
          </p:cNvSpPr>
          <p:nvPr/>
        </p:nvSpPr>
        <p:spPr>
          <a:xfrm>
            <a:off x="153760" y="894466"/>
            <a:ext cx="2688830" cy="7352119"/>
          </a:xfrm>
          <a:prstGeom prst="rect">
            <a:avLst/>
          </a:prstGeom>
        </p:spPr>
        <p:txBody>
          <a:bodyPr vert="horz" lIns="86995" tIns="43498" rIns="86995" bIns="43498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WORK EXPERIENCE</a:t>
            </a:r>
          </a:p>
          <a:p>
            <a:pPr marL="0" indent="0" algn="r">
              <a:buNone/>
            </a:pPr>
            <a:endParaRPr lang="en-US" sz="1400" b="1" dirty="0">
              <a:solidFill>
                <a:srgbClr val="000000"/>
              </a:solidFill>
              <a:latin typeface="Chamberi Super Display" panose="02040503080505020303" pitchFamily="18" charset="77"/>
            </a:endParaRPr>
          </a:p>
          <a:p>
            <a:pPr marL="0" indent="0" algn="r">
              <a:buNone/>
            </a:pPr>
            <a:r>
              <a:rPr lang="en-US" sz="12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Superdry  </a:t>
            </a:r>
            <a:b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</a:br>
            <a:r>
              <a:rPr lang="en-US" sz="1200" i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Country Brand Visual Merchandiser Manager (2023 – Present)  </a:t>
            </a:r>
          </a:p>
          <a:p>
            <a:pPr marL="0" indent="0" algn="r">
              <a:buNone/>
            </a:pPr>
            <a: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- Spearhead the launch of new collections and innovative merchandising strategies.  Design dynamic window displays and conduct comprehensive sales analyses.</a:t>
            </a:r>
          </a:p>
          <a:p>
            <a:pPr marL="0" indent="0" algn="r">
              <a:buNone/>
            </a:pPr>
            <a:r>
              <a:rPr lang="en-US" sz="12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Ralph Lauren  </a:t>
            </a:r>
            <a:br>
              <a:rPr lang="en-US" sz="12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</a:br>
            <a:r>
              <a:rPr lang="en-US" sz="1200" i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Brand Image Specialist (2023)  </a:t>
            </a:r>
          </a:p>
          <a:p>
            <a:pPr marL="0" indent="0" algn="r">
              <a:buNone/>
            </a:pPr>
            <a: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- Enforced brand guidelines and crafted compelling visual concepts for flagship stores.</a:t>
            </a:r>
          </a:p>
          <a:p>
            <a:pPr marL="0" indent="0" algn="r">
              <a:buNone/>
            </a:pPr>
            <a:r>
              <a:rPr lang="en-US" sz="12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Uniqlo Deutschland  </a:t>
            </a:r>
            <a:br>
              <a:rPr lang="en-US" sz="12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</a:br>
            <a:r>
              <a:rPr lang="en-US" sz="1200" i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Visual Merchandiser (2021 – 2023)  </a:t>
            </a:r>
          </a:p>
          <a:p>
            <a:pPr marL="0" indent="0" algn="r">
              <a:buNone/>
            </a:pPr>
            <a: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- Developed and implemented striking visual displays that reinforced the brand’s global identity.</a:t>
            </a:r>
          </a:p>
          <a:p>
            <a:pPr marL="0" indent="0" algn="r">
              <a:buNone/>
            </a:pPr>
            <a:r>
              <a:rPr lang="en-US" sz="12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Zara Deutschland  </a:t>
            </a:r>
            <a:br>
              <a:rPr lang="en-US" sz="12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</a:br>
            <a:r>
              <a:rPr lang="en-US" sz="1200" i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Visual Merchandiser (2021)  </a:t>
            </a:r>
          </a:p>
          <a:p>
            <a:pPr marL="0" indent="0" algn="r">
              <a:buNone/>
            </a:pPr>
            <a: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- Designed strategic display initiatives to boost sales and enhance customer engagement.</a:t>
            </a:r>
          </a:p>
          <a:p>
            <a:pPr marL="0" indent="0" algn="r">
              <a:buNone/>
            </a:pPr>
            <a:r>
              <a:rPr lang="en-US" sz="12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Diane &amp; Geordie / </a:t>
            </a:r>
            <a:r>
              <a:rPr lang="en-US" sz="1200" b="1" dirty="0" err="1">
                <a:solidFill>
                  <a:srgbClr val="000000"/>
                </a:solidFill>
                <a:latin typeface="Chamberi Super Display" panose="02040503080505020303" pitchFamily="18" charset="77"/>
              </a:rPr>
              <a:t>Dugotex</a:t>
            </a:r>
            <a:r>
              <a:rPr lang="en-US" sz="12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 S.A.  </a:t>
            </a:r>
            <a:br>
              <a:rPr lang="en-US" sz="12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</a:br>
            <a:r>
              <a:rPr lang="en-US" sz="1200" i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Visual Merchandiser Analyst (2017 – 2019)  </a:t>
            </a:r>
          </a:p>
          <a:p>
            <a:pPr marL="0" indent="0" algn="r">
              <a:buNone/>
            </a:pPr>
            <a: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- Executed comprehensive visual merchandising strategies across 120 retail locations.</a:t>
            </a:r>
            <a:b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</a:br>
            <a:endParaRPr lang="en-US" sz="1200" dirty="0">
              <a:solidFill>
                <a:srgbClr val="000000"/>
              </a:solidFill>
              <a:latin typeface="Chamberi Super Display" panose="02040503080505020303" pitchFamily="18" charset="77"/>
            </a:endParaRPr>
          </a:p>
          <a:p>
            <a:pPr marL="0" indent="0" algn="r">
              <a:buNone/>
            </a:pPr>
            <a:r>
              <a:rPr lang="en-US" sz="18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EDUCATION</a:t>
            </a:r>
          </a:p>
          <a:p>
            <a:pPr marL="0" indent="0" algn="r">
              <a:buNone/>
            </a:pPr>
            <a:endParaRPr lang="en-US" sz="1200" dirty="0">
              <a:solidFill>
                <a:srgbClr val="000000"/>
              </a:solidFill>
              <a:latin typeface="Chamberi Super Display" panose="02040503080505020303" pitchFamily="18" charset="77"/>
            </a:endParaRPr>
          </a:p>
          <a:p>
            <a:pPr marL="0" indent="0" algn="r">
              <a:buNone/>
            </a:pPr>
            <a:r>
              <a:rPr lang="en-US" sz="12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Visual Merchandising</a:t>
            </a:r>
            <a:br>
              <a:rPr lang="en-US" sz="12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</a:br>
            <a:r>
              <a:rPr lang="en-US" sz="1200" i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LCI University, 2018–2019</a:t>
            </a:r>
          </a:p>
          <a:p>
            <a:pPr marL="0" indent="0" algn="r">
              <a:buNone/>
            </a:pPr>
            <a: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Comprehensive training in product presentation, strategic displays, and space optimization.</a:t>
            </a:r>
          </a:p>
          <a:p>
            <a:pPr marL="0" indent="0" algn="r">
              <a:buNone/>
            </a:pPr>
            <a:r>
              <a:rPr lang="en-US" sz="12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Architecture</a:t>
            </a:r>
            <a:br>
              <a:rPr lang="en-US" sz="12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</a:br>
            <a:r>
              <a:rPr lang="en-US" sz="1200" i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Universidad La Gran Colombia, 2012–2014</a:t>
            </a:r>
          </a:p>
          <a:p>
            <a:pPr marL="0" indent="0" algn="r">
              <a:buNone/>
            </a:pPr>
            <a: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Intensive program in theory and design with a focus on spatial recognition and diverse architectural styles.</a:t>
            </a:r>
          </a:p>
          <a:p>
            <a:pPr marL="0" indent="0" algn="r">
              <a:buNone/>
            </a:pPr>
            <a:r>
              <a:rPr lang="en-US" sz="12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High School Diploma</a:t>
            </a:r>
            <a:b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</a:br>
            <a:r>
              <a:rPr lang="en-US" sz="1200" i="1" dirty="0" err="1">
                <a:solidFill>
                  <a:srgbClr val="000000"/>
                </a:solidFill>
                <a:latin typeface="Chamberi Super Display" panose="02040503080505020303" pitchFamily="18" charset="77"/>
              </a:rPr>
              <a:t>Liceo</a:t>
            </a:r>
            <a:r>
              <a:rPr lang="en-US" sz="1200" i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 Samper Uribe, 2009–2011</a:t>
            </a:r>
          </a:p>
          <a:p>
            <a:pPr marL="0" indent="0" algn="r">
              <a:buNone/>
            </a:pPr>
            <a: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Graduated with honors, building a solid foundation in both sciences and humanities.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CF512B-D5AC-6A47-C9E1-74895F30A8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52723" y="497082"/>
            <a:ext cx="3019497" cy="3774765"/>
          </a:xfrm>
          <a:prstGeom prst="rect">
            <a:avLst/>
          </a:prstGeom>
          <a:effectLst>
            <a:softEdge rad="342254"/>
          </a:effec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094D363-007E-AB49-ED25-03E0BF12CA55}"/>
              </a:ext>
            </a:extLst>
          </p:cNvPr>
          <p:cNvSpPr txBox="1">
            <a:spLocks/>
          </p:cNvSpPr>
          <p:nvPr/>
        </p:nvSpPr>
        <p:spPr>
          <a:xfrm>
            <a:off x="6166622" y="904433"/>
            <a:ext cx="3568754" cy="970850"/>
          </a:xfrm>
          <a:prstGeom prst="rect">
            <a:avLst/>
          </a:prstGeom>
        </p:spPr>
        <p:txBody>
          <a:bodyPr vert="horz" lIns="86995" tIns="43498" rIns="86995" bIns="43498" rtlCol="0">
            <a:noAutofit/>
          </a:bodyPr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30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3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4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04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latin typeface="Chamberi Super Display" panose="020F0502020204030204" pitchFamily="34" charset="0"/>
                <a:cs typeface="Chamberi Super Display" panose="020F0502020204030204" pitchFamily="34" charset="0"/>
              </a:rPr>
              <a:t>EDUARD </a:t>
            </a:r>
            <a:br>
              <a:rPr lang="en-US" sz="4000" dirty="0">
                <a:latin typeface="Chamberi Super Display" panose="020F0502020204030204" pitchFamily="34" charset="0"/>
                <a:cs typeface="Chamberi Super Display" panose="020F0502020204030204" pitchFamily="34" charset="0"/>
              </a:rPr>
            </a:br>
            <a:r>
              <a:rPr lang="en-US" sz="4000" dirty="0">
                <a:latin typeface="Chamberi Super Display" panose="020F0502020204030204" pitchFamily="34" charset="0"/>
                <a:cs typeface="Chamberi Super Display" panose="020F0502020204030204" pitchFamily="34" charset="0"/>
              </a:rPr>
              <a:t>BARRAGAN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D8ADCE-0C40-4FF6-94F7-4E9C7DFBACDB}"/>
              </a:ext>
            </a:extLst>
          </p:cNvPr>
          <p:cNvSpPr txBox="1"/>
          <p:nvPr/>
        </p:nvSpPr>
        <p:spPr>
          <a:xfrm>
            <a:off x="6215634" y="1904111"/>
            <a:ext cx="48702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Chamberi Super Display" panose="02040503080505020303" pitchFamily="18" charset="77"/>
                <a:cs typeface="Cochocib Script Latin Pro" panose="020F0502020204030204" pitchFamily="34" charset="0"/>
              </a:rPr>
              <a:t>Brand Visual Merchandiser Manager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1762199-B3E5-F4D9-39DF-84C6A5E4A93C}"/>
              </a:ext>
            </a:extLst>
          </p:cNvPr>
          <p:cNvSpPr txBox="1">
            <a:spLocks/>
          </p:cNvSpPr>
          <p:nvPr/>
        </p:nvSpPr>
        <p:spPr>
          <a:xfrm>
            <a:off x="6215634" y="2404424"/>
            <a:ext cx="2864470" cy="2265508"/>
          </a:xfrm>
          <a:prstGeom prst="rect">
            <a:avLst/>
          </a:prstGeom>
        </p:spPr>
        <p:txBody>
          <a:bodyPr vert="horz" lIns="86995" tIns="43498" rIns="86995" bIns="43498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PROFILE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Visual Merchandising professional with 9+ years of experience in brand management and retail design. As the Country Brand Visual Merchandiser Manager at Superdry, I oversee new collections and optimize product presentation. I have worked with leading brands such as Ralph Lauren, Uniqlo, and Zara, bringing expertise in Adobe Creative Suite, AutoCAD, and multilingual fluency in English and German.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DCFB50-D057-DE2E-5061-6B10D2F401CD}"/>
              </a:ext>
            </a:extLst>
          </p:cNvPr>
          <p:cNvSpPr txBox="1"/>
          <p:nvPr/>
        </p:nvSpPr>
        <p:spPr>
          <a:xfrm>
            <a:off x="6215634" y="4862469"/>
            <a:ext cx="2864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SOFTWARE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7706AE1-BC6E-66ED-3CD1-D27853B55495}"/>
              </a:ext>
            </a:extLst>
          </p:cNvPr>
          <p:cNvSpPr txBox="1">
            <a:spLocks/>
          </p:cNvSpPr>
          <p:nvPr/>
        </p:nvSpPr>
        <p:spPr>
          <a:xfrm>
            <a:off x="6215634" y="5391490"/>
            <a:ext cx="2864470" cy="2265508"/>
          </a:xfrm>
          <a:prstGeom prst="rect">
            <a:avLst/>
          </a:prstGeom>
        </p:spPr>
        <p:txBody>
          <a:bodyPr vert="horz" lIns="86995" tIns="43498" rIns="86995" bIns="43498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Adobe Creative Photoshop</a:t>
            </a:r>
          </a:p>
          <a:p>
            <a:pPr marL="0" indent="0" algn="just">
              <a:buNone/>
            </a:pPr>
            <a: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Adobe Creative Illustrator </a:t>
            </a:r>
          </a:p>
          <a:p>
            <a:pPr marL="0" indent="0" algn="just">
              <a:buNone/>
            </a:pPr>
            <a: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Microsoft  Office package </a:t>
            </a:r>
          </a:p>
          <a:p>
            <a:pPr marL="0" indent="0" algn="just">
              <a:buNone/>
            </a:pPr>
            <a: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AutoCAD</a:t>
            </a:r>
          </a:p>
          <a:p>
            <a:pPr marL="0" indent="0" algn="just">
              <a:buNone/>
            </a:pPr>
            <a: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Microsoft Office Suite</a:t>
            </a:r>
          </a:p>
          <a:p>
            <a:pPr marL="0" indent="0" algn="just">
              <a:buNone/>
            </a:pPr>
            <a: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SketchUp </a:t>
            </a:r>
          </a:p>
          <a:p>
            <a:pPr marL="0" indent="0" algn="just">
              <a:buNone/>
            </a:pPr>
            <a:r>
              <a:rPr lang="en-US" sz="1200" dirty="0">
                <a:solidFill>
                  <a:srgbClr val="000000"/>
                </a:solidFill>
                <a:latin typeface="Chamberi Super Display" panose="02040503080505020303" pitchFamily="18" charset="77"/>
              </a:rPr>
              <a:t>V-ray </a:t>
            </a:r>
          </a:p>
          <a:p>
            <a:pPr marL="0" indent="0" algn="l">
              <a:buNone/>
            </a:pPr>
            <a:endParaRPr lang="en-US" sz="1200" dirty="0">
              <a:latin typeface="Chamberi Super Display" panose="02040503080505020303" pitchFamily="18" charset="77"/>
            </a:endParaRPr>
          </a:p>
          <a:p>
            <a:pPr marL="0" indent="0" algn="l">
              <a:buNone/>
            </a:pPr>
            <a:r>
              <a:rPr lang="en-US" sz="1800" b="1" dirty="0">
                <a:latin typeface="Chamberi Super Display" panose="02040503080505020303" pitchFamily="18" charset="77"/>
              </a:rPr>
              <a:t>ADDITIONAL COURSES &amp; CERTIFICATIONS</a:t>
            </a:r>
          </a:p>
          <a:p>
            <a:pPr marL="0" indent="0" algn="l">
              <a:buNone/>
            </a:pPr>
            <a:endParaRPr lang="en-US" sz="1200" dirty="0">
              <a:latin typeface="Chamberi Super Display" panose="02040503080505020303" pitchFamily="18" charset="77"/>
            </a:endParaRPr>
          </a:p>
          <a:p>
            <a:r>
              <a:rPr lang="en-US" sz="1200" dirty="0">
                <a:latin typeface="Chamberi Super Display" panose="02040503080505020303" pitchFamily="18" charset="77"/>
              </a:rPr>
              <a:t>Adobe Illustrator &amp; Photoshop </a:t>
            </a:r>
          </a:p>
          <a:p>
            <a:r>
              <a:rPr lang="en-US" sz="1200" dirty="0">
                <a:latin typeface="Chamberi Super Display" panose="02040503080505020303" pitchFamily="18" charset="77"/>
              </a:rPr>
              <a:t>Product Design &amp; Development </a:t>
            </a:r>
          </a:p>
          <a:p>
            <a:r>
              <a:rPr lang="en-US" sz="1200" dirty="0">
                <a:latin typeface="Chamberi Super Display" panose="02040503080505020303" pitchFamily="18" charset="77"/>
              </a:rPr>
              <a:t>Technical Training in Blackwork </a:t>
            </a:r>
          </a:p>
          <a:p>
            <a:r>
              <a:rPr lang="en-US" sz="1200" dirty="0">
                <a:latin typeface="Chamberi Super Display" panose="02040503080505020303" pitchFamily="18" charset="77"/>
              </a:rPr>
              <a:t>Window Display &amp; Visual Marketing </a:t>
            </a:r>
          </a:p>
          <a:p>
            <a:r>
              <a:rPr lang="en-US" sz="1200" dirty="0">
                <a:latin typeface="Chamberi Super Display" panose="02040503080505020303" pitchFamily="18" charset="77"/>
              </a:rPr>
              <a:t>Image &amp; Photography for Graphic Production</a:t>
            </a:r>
          </a:p>
          <a:p>
            <a:r>
              <a:rPr lang="en-US" sz="1200" dirty="0">
                <a:latin typeface="Chamberi Super Display" panose="02040503080505020303" pitchFamily="18" charset="77"/>
              </a:rPr>
              <a:t>Creative Styling </a:t>
            </a:r>
          </a:p>
          <a:p>
            <a:r>
              <a:rPr lang="en-US" sz="1200" dirty="0">
                <a:latin typeface="Chamberi Super Display" panose="02040503080505020303" pitchFamily="18" charset="77"/>
              </a:rPr>
              <a:t>English Proficiency – Advanced fluency (DOT Levels 1-9).</a:t>
            </a:r>
          </a:p>
          <a:p>
            <a:r>
              <a:rPr lang="en-US" sz="1200" dirty="0">
                <a:latin typeface="Chamberi Super Display" panose="02040503080505020303" pitchFamily="18" charset="77"/>
              </a:rPr>
              <a:t>German Proficiency – Certified at </a:t>
            </a:r>
            <a:r>
              <a:rPr lang="en-US" sz="1200" dirty="0" err="1">
                <a:latin typeface="Chamberi Super Display" panose="02040503080505020303" pitchFamily="18" charset="77"/>
              </a:rPr>
              <a:t>SprachHaus</a:t>
            </a:r>
            <a:r>
              <a:rPr lang="en-US" sz="1200" dirty="0">
                <a:latin typeface="Chamberi Super Display" panose="02040503080505020303" pitchFamily="18" charset="77"/>
              </a:rPr>
              <a:t> Level B2.</a:t>
            </a:r>
          </a:p>
          <a:p>
            <a:pPr marL="0" indent="0" algn="just">
              <a:buNone/>
            </a:pPr>
            <a:endParaRPr lang="en-US" sz="1200" dirty="0">
              <a:solidFill>
                <a:srgbClr val="000000"/>
              </a:solidFill>
              <a:latin typeface="Chamberi Super Display" panose="02040503080505020303" pitchFamily="18" charset="77"/>
            </a:endParaRPr>
          </a:p>
          <a:p>
            <a:pPr marL="0" indent="0" algn="just">
              <a:buNone/>
            </a:pPr>
            <a:endParaRPr lang="en-US" sz="1200" dirty="0">
              <a:solidFill>
                <a:srgbClr val="000000"/>
              </a:solidFill>
              <a:latin typeface="Chamberi Super Display" panose="02040503080505020303" pitchFamily="18" charset="77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6269C3-B8AD-7C7B-D56C-05337B47B35D}"/>
              </a:ext>
            </a:extLst>
          </p:cNvPr>
          <p:cNvGrpSpPr/>
          <p:nvPr/>
        </p:nvGrpSpPr>
        <p:grpSpPr>
          <a:xfrm>
            <a:off x="8073644" y="5465632"/>
            <a:ext cx="907072" cy="1895535"/>
            <a:chOff x="8014009" y="5465632"/>
            <a:chExt cx="1026339" cy="189553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8F2007-C134-72C5-2300-9B199D78B0AD}"/>
                </a:ext>
              </a:extLst>
            </p:cNvPr>
            <p:cNvSpPr/>
            <p:nvPr/>
          </p:nvSpPr>
          <p:spPr>
            <a:xfrm>
              <a:off x="8014010" y="5465632"/>
              <a:ext cx="1026338" cy="104078"/>
            </a:xfrm>
            <a:prstGeom prst="rect">
              <a:avLst/>
            </a:prstGeom>
            <a:solidFill>
              <a:srgbClr val="0101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B50550-A2CC-B559-B8E5-10FA28E39BFD}"/>
                </a:ext>
              </a:extLst>
            </p:cNvPr>
            <p:cNvSpPr/>
            <p:nvPr/>
          </p:nvSpPr>
          <p:spPr>
            <a:xfrm>
              <a:off x="8014010" y="5771170"/>
              <a:ext cx="1026338" cy="104078"/>
            </a:xfrm>
            <a:prstGeom prst="rect">
              <a:avLst/>
            </a:prstGeom>
            <a:solidFill>
              <a:srgbClr val="0101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EA3A3E0-1922-5DFD-E9B4-32A3152285E0}"/>
                </a:ext>
              </a:extLst>
            </p:cNvPr>
            <p:cNvSpPr/>
            <p:nvPr/>
          </p:nvSpPr>
          <p:spPr>
            <a:xfrm>
              <a:off x="8014010" y="6076708"/>
              <a:ext cx="1026338" cy="104078"/>
            </a:xfrm>
            <a:prstGeom prst="rect">
              <a:avLst/>
            </a:prstGeom>
            <a:solidFill>
              <a:srgbClr val="0101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24B393-AEF1-D215-C530-59A4982116B1}"/>
                </a:ext>
              </a:extLst>
            </p:cNvPr>
            <p:cNvSpPr/>
            <p:nvPr/>
          </p:nvSpPr>
          <p:spPr>
            <a:xfrm>
              <a:off x="8014010" y="6382246"/>
              <a:ext cx="1026338" cy="104078"/>
            </a:xfrm>
            <a:prstGeom prst="rect">
              <a:avLst/>
            </a:prstGeom>
            <a:solidFill>
              <a:srgbClr val="0101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1E969F-3901-C54E-473A-AB16983943C7}"/>
                </a:ext>
              </a:extLst>
            </p:cNvPr>
            <p:cNvSpPr/>
            <p:nvPr/>
          </p:nvSpPr>
          <p:spPr>
            <a:xfrm>
              <a:off x="8014010" y="6646013"/>
              <a:ext cx="1026338" cy="104078"/>
            </a:xfrm>
            <a:prstGeom prst="rect">
              <a:avLst/>
            </a:prstGeom>
            <a:solidFill>
              <a:srgbClr val="0101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310E71-B625-19E1-623C-8DCD7848C7E2}"/>
                </a:ext>
              </a:extLst>
            </p:cNvPr>
            <p:cNvSpPr/>
            <p:nvPr/>
          </p:nvSpPr>
          <p:spPr>
            <a:xfrm>
              <a:off x="8014010" y="6951551"/>
              <a:ext cx="1026338" cy="104078"/>
            </a:xfrm>
            <a:prstGeom prst="rect">
              <a:avLst/>
            </a:prstGeom>
            <a:solidFill>
              <a:srgbClr val="0101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B9CA45A-00D5-74B0-EAF8-F2D760DA7FC0}"/>
                </a:ext>
              </a:extLst>
            </p:cNvPr>
            <p:cNvSpPr/>
            <p:nvPr/>
          </p:nvSpPr>
          <p:spPr>
            <a:xfrm>
              <a:off x="8014010" y="7257089"/>
              <a:ext cx="1026338" cy="104078"/>
            </a:xfrm>
            <a:prstGeom prst="rect">
              <a:avLst/>
            </a:prstGeom>
            <a:solidFill>
              <a:srgbClr val="01010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27DCD6B-6EBB-B291-8B6A-568426D33F33}"/>
                </a:ext>
              </a:extLst>
            </p:cNvPr>
            <p:cNvSpPr/>
            <p:nvPr/>
          </p:nvSpPr>
          <p:spPr>
            <a:xfrm>
              <a:off x="8014010" y="7257089"/>
              <a:ext cx="800089" cy="104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DC43B6-2C18-F3D9-B558-4FC80A9838A0}"/>
                </a:ext>
              </a:extLst>
            </p:cNvPr>
            <p:cNvSpPr/>
            <p:nvPr/>
          </p:nvSpPr>
          <p:spPr>
            <a:xfrm>
              <a:off x="8014010" y="6951598"/>
              <a:ext cx="871806" cy="104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51D1971-611D-AB84-0961-EA2CEB96DA95}"/>
                </a:ext>
              </a:extLst>
            </p:cNvPr>
            <p:cNvSpPr/>
            <p:nvPr/>
          </p:nvSpPr>
          <p:spPr>
            <a:xfrm>
              <a:off x="8014009" y="6646013"/>
              <a:ext cx="800089" cy="104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B501372-C6AA-3185-AFA7-74507A715B29}"/>
                </a:ext>
              </a:extLst>
            </p:cNvPr>
            <p:cNvSpPr/>
            <p:nvPr/>
          </p:nvSpPr>
          <p:spPr>
            <a:xfrm>
              <a:off x="8014009" y="6382199"/>
              <a:ext cx="638725" cy="104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7AE22F1-F826-ED11-287A-2212A694CFF1}"/>
                </a:ext>
              </a:extLst>
            </p:cNvPr>
            <p:cNvSpPr/>
            <p:nvPr/>
          </p:nvSpPr>
          <p:spPr>
            <a:xfrm>
              <a:off x="8014009" y="6076614"/>
              <a:ext cx="900495" cy="104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3725A1-8FAE-DA77-0152-423F1E7AE6B4}"/>
                </a:ext>
              </a:extLst>
            </p:cNvPr>
            <p:cNvSpPr/>
            <p:nvPr/>
          </p:nvSpPr>
          <p:spPr>
            <a:xfrm>
              <a:off x="8014009" y="5771029"/>
              <a:ext cx="900495" cy="104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745716-527F-D75C-8BB4-B69AC3E40C29}"/>
                </a:ext>
              </a:extLst>
            </p:cNvPr>
            <p:cNvSpPr/>
            <p:nvPr/>
          </p:nvSpPr>
          <p:spPr>
            <a:xfrm>
              <a:off x="8014009" y="5465632"/>
              <a:ext cx="900495" cy="104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887B2C0-1F4B-E611-4C6C-66665EC73BDB}"/>
              </a:ext>
            </a:extLst>
          </p:cNvPr>
          <p:cNvGrpSpPr/>
          <p:nvPr/>
        </p:nvGrpSpPr>
        <p:grpSpPr>
          <a:xfrm>
            <a:off x="1800736" y="4828567"/>
            <a:ext cx="5523470" cy="6347231"/>
            <a:chOff x="1800736" y="5345398"/>
            <a:chExt cx="5523470" cy="63472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2C1C5A-3117-A4EB-41F5-BC320704C60C}"/>
                </a:ext>
              </a:extLst>
            </p:cNvPr>
            <p:cNvSpPr txBox="1"/>
            <p:nvPr/>
          </p:nvSpPr>
          <p:spPr>
            <a:xfrm>
              <a:off x="1800736" y="10584633"/>
              <a:ext cx="5523470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b="1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L</a:t>
              </a:r>
              <a:r>
                <a:rPr lang="en-US" sz="1600" b="1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ANGUAGES</a:t>
              </a:r>
            </a:p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English:</a:t>
              </a:r>
              <a:r>
                <a:rPr lang="en-US" sz="1200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 Professional</a:t>
              </a:r>
              <a:br>
                <a:rPr lang="en-US" sz="1200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</a:br>
              <a:r>
                <a:rPr lang="en-US" sz="1200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proficiency (B2/C1)</a:t>
              </a:r>
            </a:p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German:</a:t>
              </a:r>
              <a:r>
                <a:rPr lang="en-US" sz="1200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 Intermediate B2</a:t>
              </a:r>
            </a:p>
            <a:p>
              <a:pPr marL="0" indent="0" algn="ctr">
                <a:buNone/>
              </a:pPr>
              <a:r>
                <a:rPr lang="en-US" sz="1200" b="1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Spanish:</a:t>
              </a:r>
              <a:r>
                <a:rPr lang="en-US" sz="1200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 Native proficiency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F8E713-1B0C-B7C3-51D9-39C89B4966AA}"/>
                </a:ext>
              </a:extLst>
            </p:cNvPr>
            <p:cNvSpPr txBox="1"/>
            <p:nvPr/>
          </p:nvSpPr>
          <p:spPr>
            <a:xfrm>
              <a:off x="3052722" y="5816990"/>
              <a:ext cx="3019498" cy="42934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PHONE</a:t>
              </a:r>
              <a:br>
                <a:rPr lang="en-US" b="1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+49 1734249797</a:t>
              </a:r>
            </a:p>
            <a:p>
              <a:pPr marL="0" indent="0" algn="ctr">
                <a:buNone/>
              </a:pPr>
              <a:endParaRPr lang="en-US" sz="1200" b="1" dirty="0">
                <a:solidFill>
                  <a:schemeClr val="bg1"/>
                </a:solidFill>
                <a:latin typeface="Chamberi Super Display" panose="02040503080505020303" pitchFamily="18" charset="77"/>
              </a:endParaRPr>
            </a:p>
            <a:p>
              <a:pPr marL="0" indent="0" algn="ctr">
                <a:buNone/>
              </a:pPr>
              <a:endParaRPr lang="en-US" sz="1200" b="1" dirty="0">
                <a:solidFill>
                  <a:schemeClr val="bg1"/>
                </a:solidFill>
                <a:latin typeface="Chamberi Super Display" panose="02040503080505020303" pitchFamily="18" charset="77"/>
              </a:endParaRPr>
            </a:p>
            <a:p>
              <a:pPr marL="0" indent="0" algn="ctr">
                <a:buNone/>
              </a:pPr>
              <a:endParaRPr lang="en-US" sz="1200" b="1" dirty="0">
                <a:solidFill>
                  <a:schemeClr val="bg1"/>
                </a:solidFill>
                <a:latin typeface="Chamberi Super Display" panose="02040503080505020303" pitchFamily="18" charset="77"/>
              </a:endParaRPr>
            </a:p>
            <a:p>
              <a:pPr marL="0" indent="0" algn="ctr">
                <a:buNone/>
              </a:pPr>
              <a:endParaRPr lang="en-US" sz="1200" b="1" dirty="0">
                <a:solidFill>
                  <a:schemeClr val="bg1"/>
                </a:solidFill>
                <a:latin typeface="Chamberi Super Display" panose="02040503080505020303" pitchFamily="18" charset="77"/>
              </a:endParaRP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EMAIL</a:t>
              </a:r>
              <a:br>
                <a:rPr lang="en-US" sz="1200" b="1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Eduardbocanegra1@gmail.com</a:t>
              </a:r>
            </a:p>
            <a:p>
              <a:pPr marL="0" indent="0" algn="ctr">
                <a:buNone/>
              </a:pPr>
              <a:endParaRPr lang="en-US" sz="1200" b="1" dirty="0">
                <a:solidFill>
                  <a:schemeClr val="bg1"/>
                </a:solidFill>
                <a:latin typeface="Chamberi Super Display" panose="02040503080505020303" pitchFamily="18" charset="77"/>
              </a:endParaRPr>
            </a:p>
            <a:p>
              <a:pPr marL="0" indent="0" algn="ctr">
                <a:buNone/>
              </a:pPr>
              <a:endParaRPr lang="en-US" sz="1200" b="1" dirty="0">
                <a:solidFill>
                  <a:schemeClr val="bg1"/>
                </a:solidFill>
                <a:latin typeface="Chamberi Super Display" panose="02040503080505020303" pitchFamily="18" charset="77"/>
              </a:endParaRPr>
            </a:p>
            <a:p>
              <a:pPr marL="0" indent="0" algn="ctr">
                <a:buNone/>
              </a:pPr>
              <a:endParaRPr lang="en-US" sz="1200" b="1" dirty="0">
                <a:solidFill>
                  <a:schemeClr val="bg1"/>
                </a:solidFill>
                <a:latin typeface="Chamberi Super Display" panose="02040503080505020303" pitchFamily="18" charset="77"/>
              </a:endParaRPr>
            </a:p>
            <a:p>
              <a:pPr marL="0" indent="0" algn="ctr">
                <a:buNone/>
              </a:pPr>
              <a:endParaRPr lang="en-US" sz="1200" b="1" dirty="0">
                <a:solidFill>
                  <a:schemeClr val="bg1"/>
                </a:solidFill>
                <a:latin typeface="Chamberi Super Display" panose="02040503080505020303" pitchFamily="18" charset="77"/>
              </a:endParaRP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WEBSITE</a:t>
              </a:r>
              <a:br>
                <a:rPr lang="en-US" sz="1200" b="1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</a:br>
              <a:r>
                <a:rPr lang="en-US" sz="1100" b="1" dirty="0">
                  <a:solidFill>
                    <a:schemeClr val="bg1"/>
                  </a:solidFill>
                  <a:latin typeface="Chamberi Super Display" panose="02040503080505020303" pitchFamily="18" charset="77"/>
                  <a:hlinkClick r:id="rId4"/>
                </a:rPr>
                <a:t>https://www.eduardbocanegra.com</a:t>
              </a:r>
              <a:r>
                <a:rPr lang="en-US" sz="1100" b="1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 </a:t>
              </a:r>
              <a:endParaRPr lang="en-US" sz="1100" b="1" dirty="0">
                <a:solidFill>
                  <a:schemeClr val="bg1"/>
                </a:solidFill>
                <a:latin typeface="Chamberi Super Display" panose="02040503080505020303" pitchFamily="18" charset="77"/>
              </a:endParaRPr>
            </a:p>
            <a:p>
              <a:pPr algn="ctr"/>
              <a:endParaRPr lang="en-US" sz="1100" b="1" dirty="0">
                <a:solidFill>
                  <a:schemeClr val="bg1"/>
                </a:solidFill>
                <a:latin typeface="Chamberi Super Display" panose="02040503080505020303" pitchFamily="18" charset="77"/>
              </a:endParaRPr>
            </a:p>
            <a:p>
              <a:pPr algn="ctr"/>
              <a:endParaRPr lang="en-US" sz="1100" b="1" dirty="0">
                <a:solidFill>
                  <a:schemeClr val="bg1"/>
                </a:solidFill>
                <a:latin typeface="Chamberi Super Display" panose="02040503080505020303" pitchFamily="18" charset="77"/>
              </a:endParaRPr>
            </a:p>
            <a:p>
              <a:pPr algn="ctr"/>
              <a:endParaRPr lang="en-US" sz="1100" b="1" dirty="0">
                <a:solidFill>
                  <a:schemeClr val="bg1"/>
                </a:solidFill>
                <a:latin typeface="Chamberi Super Display" panose="02040503080505020303" pitchFamily="18" charset="77"/>
              </a:endParaRPr>
            </a:p>
            <a:p>
              <a:pPr algn="ctr"/>
              <a:endParaRPr lang="en-US" sz="1100" b="1" dirty="0">
                <a:solidFill>
                  <a:schemeClr val="bg1"/>
                </a:solidFill>
                <a:latin typeface="Chamberi Super Display" panose="02040503080505020303" pitchFamily="18" charset="77"/>
              </a:endParaRPr>
            </a:p>
            <a:p>
              <a:pPr algn="ctr"/>
              <a:endParaRPr lang="en-US" sz="1200" b="1" dirty="0">
                <a:solidFill>
                  <a:schemeClr val="bg1"/>
                </a:solidFill>
                <a:latin typeface="Chamberi Super Display" panose="02040503080505020303" pitchFamily="18" charset="77"/>
              </a:endParaRP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ADDRESS</a:t>
              </a:r>
              <a:br>
                <a:rPr lang="en-US" sz="1200" b="1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</a:br>
              <a:r>
                <a:rPr lang="en-US" sz="1200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Erich-Weinert-</a:t>
              </a:r>
              <a:r>
                <a:rPr lang="en-US" sz="1200" dirty="0" err="1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Straße</a:t>
              </a:r>
              <a:r>
                <a:rPr lang="en-US" sz="1200" dirty="0">
                  <a:solidFill>
                    <a:schemeClr val="bg1"/>
                  </a:solidFill>
                  <a:latin typeface="Chamberi Super Display" panose="02040503080505020303" pitchFamily="18" charset="77"/>
                </a:rPr>
                <a:t> 76, 10439 Berlin </a:t>
              </a:r>
            </a:p>
            <a:p>
              <a:pPr marL="0" indent="0" algn="ctr">
                <a:buNone/>
              </a:pPr>
              <a:endParaRPr lang="en-US" sz="1200" b="1" dirty="0">
                <a:solidFill>
                  <a:schemeClr val="bg1"/>
                </a:solidFill>
                <a:latin typeface="Chamberi Super Display" panose="02040503080505020303" pitchFamily="18" charset="77"/>
              </a:endParaRPr>
            </a:p>
          </p:txBody>
        </p:sp>
        <p:pic>
          <p:nvPicPr>
            <p:cNvPr id="1026" name="Picture 2" descr="Whatsapp Icons, Logos, Symbole – Kostenloser Download PNG, SVG">
              <a:extLst>
                <a:ext uri="{FF2B5EF4-FFF2-40B4-BE49-F238E27FC236}">
                  <a16:creationId xmlns:a16="http://schemas.microsoft.com/office/drawing/2014/main" id="{96A5BB7B-1A54-35A5-5E51-6261F4E538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412" y="5345398"/>
              <a:ext cx="460119" cy="46011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36715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Email - Kostenlose multimedia-Icons">
              <a:extLst>
                <a:ext uri="{FF2B5EF4-FFF2-40B4-BE49-F238E27FC236}">
                  <a16:creationId xmlns:a16="http://schemas.microsoft.com/office/drawing/2014/main" id="{C40A253F-B18D-E708-06DB-445FCF8D4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887" y="6599191"/>
              <a:ext cx="375169" cy="37516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36715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Website - Free web icons">
              <a:extLst>
                <a:ext uri="{FF2B5EF4-FFF2-40B4-BE49-F238E27FC236}">
                  <a16:creationId xmlns:a16="http://schemas.microsoft.com/office/drawing/2014/main" id="{C1B98A56-F58C-F839-66B8-021CD3AFB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887" y="7762597"/>
              <a:ext cx="375169" cy="37516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36715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Adresse - Kostenlose karten und flaggen-Icons">
              <a:extLst>
                <a:ext uri="{FF2B5EF4-FFF2-40B4-BE49-F238E27FC236}">
                  <a16:creationId xmlns:a16="http://schemas.microsoft.com/office/drawing/2014/main" id="{4172195A-128C-1CC8-BD78-F451D53C8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hotocopy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696" y="8826612"/>
              <a:ext cx="499487" cy="49948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36715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dioma - Iconos gratis de educación">
              <a:extLst>
                <a:ext uri="{FF2B5EF4-FFF2-40B4-BE49-F238E27FC236}">
                  <a16:creationId xmlns:a16="http://schemas.microsoft.com/office/drawing/2014/main" id="{0C8E7485-81D0-5477-B866-B9BCD9667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artisticPhotocopy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546" y="10146957"/>
              <a:ext cx="453570" cy="45357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36715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0686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58043</TotalTime>
  <Words>390</Words>
  <Application>Microsoft Macintosh PowerPoint</Application>
  <PresentationFormat>Ledger Paper (11x17 in)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Chamberi Super Display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Eduard Gutierrez Barragan</dc:creator>
  <cp:lastModifiedBy>Eduard Gutierrez Barragan</cp:lastModifiedBy>
  <cp:revision>5</cp:revision>
  <dcterms:created xsi:type="dcterms:W3CDTF">2024-10-10T15:04:14Z</dcterms:created>
  <dcterms:modified xsi:type="dcterms:W3CDTF">2025-03-17T13:49:01Z</dcterms:modified>
</cp:coreProperties>
</file>